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Work Sans Thin"/>
      <p:regular r:id="rId19"/>
      <p:bold r:id="rId20"/>
    </p:embeddedFont>
    <p:embeddedFont>
      <p:font typeface="Work Sans ExtraLight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Source Code Pro"/>
      <p:regular r:id="rId31"/>
      <p:bold r:id="rId32"/>
      <p:italic r:id="rId33"/>
      <p:boldItalic r:id="rId34"/>
    </p:embeddedFont>
    <p:embeddedFont>
      <p:font typeface="Work Sans Medium"/>
      <p:regular r:id="rId35"/>
      <p:bold r:id="rId36"/>
    </p:embeddedFont>
    <p:embeddedFont>
      <p:font typeface="Work Sans Light"/>
      <p:regular r:id="rId37"/>
      <p:bold r:id="rId38"/>
    </p:embeddedFont>
    <p:embeddedFont>
      <p:font typeface="Work Sans"/>
      <p:regular r:id="rId39"/>
      <p:bold r:id="rId40"/>
    </p:embeddedFont>
    <p:embeddedFont>
      <p:font typeface="Work Sans SemiBo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bold.fntdata"/><Relationship Id="rId20" Type="http://schemas.openxmlformats.org/officeDocument/2006/relationships/font" Target="fonts/WorkSansThin-bold.fntdata"/><Relationship Id="rId42" Type="http://schemas.openxmlformats.org/officeDocument/2006/relationships/font" Target="fonts/WorkSansSemiBold-bold.fntdata"/><Relationship Id="rId41" Type="http://schemas.openxmlformats.org/officeDocument/2006/relationships/font" Target="fonts/WorkSansSemiBold-regular.fntdata"/><Relationship Id="rId22" Type="http://schemas.openxmlformats.org/officeDocument/2006/relationships/font" Target="fonts/WorkSansExtraLight-bold.fntdata"/><Relationship Id="rId21" Type="http://schemas.openxmlformats.org/officeDocument/2006/relationships/font" Target="fonts/WorkSansExtraLight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CodePro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6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9.xml"/><Relationship Id="rId35" Type="http://schemas.openxmlformats.org/officeDocument/2006/relationships/font" Target="fonts/WorkSansMedium-regular.fntdata"/><Relationship Id="rId12" Type="http://schemas.openxmlformats.org/officeDocument/2006/relationships/slide" Target="slides/slide8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11.xml"/><Relationship Id="rId37" Type="http://schemas.openxmlformats.org/officeDocument/2006/relationships/font" Target="fonts/WorkSansLight-regular.fntdata"/><Relationship Id="rId14" Type="http://schemas.openxmlformats.org/officeDocument/2006/relationships/slide" Target="slides/slide10.xml"/><Relationship Id="rId36" Type="http://schemas.openxmlformats.org/officeDocument/2006/relationships/font" Target="fonts/WorkSansMedium-bold.fntdata"/><Relationship Id="rId17" Type="http://schemas.openxmlformats.org/officeDocument/2006/relationships/slide" Target="slides/slide13.xml"/><Relationship Id="rId39" Type="http://schemas.openxmlformats.org/officeDocument/2006/relationships/font" Target="fonts/WorkSans-regular.fntdata"/><Relationship Id="rId16" Type="http://schemas.openxmlformats.org/officeDocument/2006/relationships/slide" Target="slides/slide12.xml"/><Relationship Id="rId38" Type="http://schemas.openxmlformats.org/officeDocument/2006/relationships/font" Target="fonts/WorkSansLight-bold.fntdata"/><Relationship Id="rId19" Type="http://schemas.openxmlformats.org/officeDocument/2006/relationships/font" Target="fonts/WorkSansThin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148270a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148270a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0d6f71d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0d6f71d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c0d6f71d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c0d6f71d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c0d6f71d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c0d6f71d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0d6f71d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c0d6f71d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c0d6f71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c0d6f71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148270a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148270a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0ea9b4f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0ea9b4f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0ea9b4f6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0ea9b4f6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4b921a69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4b921a69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ec545bce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ec545bce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c0d6f71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c0d6f71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c0d6f71d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c0d6f7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0d6f71d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c0d6f71d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slide" Target="/ppt/slides/slide2.xml"/><Relationship Id="rId5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slide" Target="/ppt/slides/slide2.xml"/><Relationship Id="rId6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slide" Target="/ppt/slides/slide2.xml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slide" Target="/ppt/slides/slide2.xml"/><Relationship Id="rId5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slide" Target="/ppt/slides/slide2.xml"/><Relationship Id="rId5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slide" Target="/ppt/slides/slide2.xml"/><Relationship Id="rId5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slide" Target="/ppt/slides/slide2.xml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slide" Target="/ppt/slides/slide2.xml"/><Relationship Id="rId5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2"/>
          <p:cNvCxnSpPr/>
          <p:nvPr/>
        </p:nvCxnSpPr>
        <p:spPr>
          <a:xfrm>
            <a:off x="4678363" y="3786550"/>
            <a:ext cx="133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" name="Google Shape;10;p2"/>
          <p:cNvCxnSpPr/>
          <p:nvPr/>
        </p:nvCxnSpPr>
        <p:spPr>
          <a:xfrm>
            <a:off x="4678363" y="4070625"/>
            <a:ext cx="133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422" y="221457"/>
            <a:ext cx="1428525" cy="5331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240450" y="1673638"/>
            <a:ext cx="86631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687688" y="871288"/>
            <a:ext cx="3768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4537075" y="3447250"/>
            <a:ext cx="15069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5635">
            <a:off x="3566377" y="3534068"/>
            <a:ext cx="879696" cy="912953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 1 1">
  <p:cSld name="ONE_COLUMN_TEXT_1_1"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1"/>
          <p:cNvSpPr txBox="1"/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400"/>
              <a:buFont typeface="Work Sans Medium"/>
              <a:buChar char="●"/>
              <a:defRPr sz="24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13" name="Google Shape;11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4872"/>
            <a:ext cx="9144000" cy="44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1"/>
          <p:cNvCxnSpPr/>
          <p:nvPr/>
        </p:nvCxnSpPr>
        <p:spPr>
          <a:xfrm>
            <a:off x="214275" y="561750"/>
            <a:ext cx="8167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1"/>
          <p:cNvSpPr txBox="1"/>
          <p:nvPr>
            <p:ph idx="1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2" type="body"/>
          </p:nvPr>
        </p:nvSpPr>
        <p:spPr>
          <a:xfrm>
            <a:off x="3670300" y="646025"/>
            <a:ext cx="47121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●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○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429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■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429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●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429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○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429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■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429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●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429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○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429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■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cxnSp>
        <p:nvCxnSpPr>
          <p:cNvPr id="118" name="Google Shape;118;p11"/>
          <p:cNvCxnSpPr/>
          <p:nvPr/>
        </p:nvCxnSpPr>
        <p:spPr>
          <a:xfrm>
            <a:off x="246275" y="2200425"/>
            <a:ext cx="8056500" cy="0"/>
          </a:xfrm>
          <a:prstGeom prst="straightConnector1">
            <a:avLst/>
          </a:prstGeom>
          <a:noFill/>
          <a:ln cap="flat" cmpd="sng" w="9525">
            <a:solidFill>
              <a:srgbClr val="55555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1"/>
          <p:cNvSpPr txBox="1"/>
          <p:nvPr>
            <p:ph idx="3" type="body"/>
          </p:nvPr>
        </p:nvSpPr>
        <p:spPr>
          <a:xfrm>
            <a:off x="246275" y="646025"/>
            <a:ext cx="30984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●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○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■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●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○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■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●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○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■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4" type="title"/>
          </p:nvPr>
        </p:nvSpPr>
        <p:spPr>
          <a:xfrm>
            <a:off x="246275" y="4064600"/>
            <a:ext cx="776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cxnSp>
        <p:nvCxnSpPr>
          <p:cNvPr id="121" name="Google Shape;121;p11"/>
          <p:cNvCxnSpPr/>
          <p:nvPr/>
        </p:nvCxnSpPr>
        <p:spPr>
          <a:xfrm>
            <a:off x="246275" y="4060875"/>
            <a:ext cx="8056500" cy="0"/>
          </a:xfrm>
          <a:prstGeom prst="straightConnector1">
            <a:avLst/>
          </a:prstGeom>
          <a:noFill/>
          <a:ln cap="flat" cmpd="sng" w="9525">
            <a:solidFill>
              <a:srgbClr val="55555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1"/>
          <p:cNvSpPr txBox="1"/>
          <p:nvPr>
            <p:ph idx="5" type="body"/>
          </p:nvPr>
        </p:nvSpPr>
        <p:spPr>
          <a:xfrm>
            <a:off x="3670150" y="2328750"/>
            <a:ext cx="47121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●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○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429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■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429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●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429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○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429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■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429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●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429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○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429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Code Pro"/>
              <a:buChar char="■"/>
              <a:defRPr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6" type="body"/>
          </p:nvPr>
        </p:nvSpPr>
        <p:spPr>
          <a:xfrm>
            <a:off x="246275" y="2328750"/>
            <a:ext cx="30984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●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○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■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●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○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■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●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○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"/>
              <a:buChar char="■"/>
              <a:defRPr sz="1800">
                <a:solidFill>
                  <a:srgbClr val="00AD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24" name="Google Shape;124;p1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/>
          </a:blip>
          <a:srcRect b="20904" l="0" r="19067" t="0"/>
          <a:stretch/>
        </p:blipFill>
        <p:spPr>
          <a:xfrm>
            <a:off x="2789800" y="152925"/>
            <a:ext cx="5070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 txBox="1"/>
          <p:nvPr>
            <p:ph idx="1" type="subTitle"/>
          </p:nvPr>
        </p:nvSpPr>
        <p:spPr>
          <a:xfrm>
            <a:off x="4152900" y="3480800"/>
            <a:ext cx="4024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" name="Google Shape;129;p12"/>
          <p:cNvSpPr txBox="1"/>
          <p:nvPr>
            <p:ph type="title"/>
          </p:nvPr>
        </p:nvSpPr>
        <p:spPr>
          <a:xfrm>
            <a:off x="3296800" y="476250"/>
            <a:ext cx="55899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0" name="Google Shape;130;p12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 b="16853" l="0" r="19067" t="0"/>
          <a:stretch/>
        </p:blipFill>
        <p:spPr>
          <a:xfrm rot="10800000">
            <a:off x="8246825" y="3295650"/>
            <a:ext cx="507000" cy="4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25" y="393892"/>
            <a:ext cx="8681776" cy="117703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4">
            <a:alphaModFix/>
          </a:blip>
          <a:srcRect b="20904" l="0" r="17796" t="0"/>
          <a:stretch/>
        </p:blipFill>
        <p:spPr>
          <a:xfrm>
            <a:off x="462225" y="409775"/>
            <a:ext cx="51492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414575" y="907400"/>
            <a:ext cx="370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type="title"/>
          </p:nvPr>
        </p:nvSpPr>
        <p:spPr>
          <a:xfrm>
            <a:off x="414575" y="1840075"/>
            <a:ext cx="8058000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pic>
        <p:nvPicPr>
          <p:cNvPr id="138" name="Google Shape;138;p13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0975" y="152925"/>
            <a:ext cx="164000" cy="1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400"/>
              <a:buFont typeface="Work Sans Medium"/>
              <a:buChar char="●"/>
              <a:defRPr sz="24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42" name="Google Shape;14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4872"/>
            <a:ext cx="9144000" cy="44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4"/>
          <p:cNvCxnSpPr/>
          <p:nvPr/>
        </p:nvCxnSpPr>
        <p:spPr>
          <a:xfrm>
            <a:off x="214275" y="561750"/>
            <a:ext cx="8167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4"/>
          <p:cNvSpPr txBox="1"/>
          <p:nvPr>
            <p:ph idx="1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419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419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419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419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419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419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419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147" name="Google Shape;147;p14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15"/>
          <p:cNvCxnSpPr/>
          <p:nvPr/>
        </p:nvCxnSpPr>
        <p:spPr>
          <a:xfrm>
            <a:off x="359750" y="4878450"/>
            <a:ext cx="7899000" cy="0"/>
          </a:xfrm>
          <a:prstGeom prst="straightConnector1">
            <a:avLst/>
          </a:prstGeom>
          <a:noFill/>
          <a:ln cap="flat" cmpd="sng" w="9525">
            <a:solidFill>
              <a:srgbClr val="A2C4C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" name="Google Shape;15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3882" y="4806050"/>
            <a:ext cx="578743" cy="2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0975" y="152925"/>
            <a:ext cx="164000" cy="1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16"/>
          <p:cNvCxnSpPr/>
          <p:nvPr/>
        </p:nvCxnSpPr>
        <p:spPr>
          <a:xfrm>
            <a:off x="354900" y="4878550"/>
            <a:ext cx="7903500" cy="0"/>
          </a:xfrm>
          <a:prstGeom prst="straightConnector1">
            <a:avLst/>
          </a:prstGeom>
          <a:noFill/>
          <a:ln cap="flat" cmpd="sng" w="9525">
            <a:solidFill>
              <a:srgbClr val="A2C4C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03500" y="3570925"/>
            <a:ext cx="3134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grpSp>
        <p:nvGrpSpPr>
          <p:cNvPr id="19" name="Google Shape;19;p3"/>
          <p:cNvGrpSpPr/>
          <p:nvPr/>
        </p:nvGrpSpPr>
        <p:grpSpPr>
          <a:xfrm>
            <a:off x="1497675" y="2135850"/>
            <a:ext cx="1692200" cy="1246725"/>
            <a:chOff x="1591350" y="2114250"/>
            <a:chExt cx="1692200" cy="1246725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1350" y="2114250"/>
              <a:ext cx="973675" cy="124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0443" y="2218475"/>
              <a:ext cx="803107" cy="60420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" name="Google Shape;22;p3"/>
          <p:cNvCxnSpPr/>
          <p:nvPr/>
        </p:nvCxnSpPr>
        <p:spPr>
          <a:xfrm>
            <a:off x="4272975" y="2218475"/>
            <a:ext cx="4139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>
            <a:off x="4272975" y="2647025"/>
            <a:ext cx="4139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3"/>
          <p:cNvCxnSpPr/>
          <p:nvPr/>
        </p:nvCxnSpPr>
        <p:spPr>
          <a:xfrm>
            <a:off x="4272975" y="3075575"/>
            <a:ext cx="4139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3"/>
          <p:cNvCxnSpPr/>
          <p:nvPr/>
        </p:nvCxnSpPr>
        <p:spPr>
          <a:xfrm>
            <a:off x="4272975" y="3504125"/>
            <a:ext cx="4139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3"/>
          <p:cNvCxnSpPr/>
          <p:nvPr/>
        </p:nvCxnSpPr>
        <p:spPr>
          <a:xfrm>
            <a:off x="4272975" y="3932675"/>
            <a:ext cx="4139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3"/>
          <p:cNvCxnSpPr/>
          <p:nvPr/>
        </p:nvCxnSpPr>
        <p:spPr>
          <a:xfrm>
            <a:off x="4272975" y="4388900"/>
            <a:ext cx="4139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3"/>
          <p:cNvSpPr txBox="1"/>
          <p:nvPr>
            <p:ph idx="2" type="subTitle"/>
          </p:nvPr>
        </p:nvSpPr>
        <p:spPr>
          <a:xfrm>
            <a:off x="4200900" y="1808350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3" type="subTitle"/>
          </p:nvPr>
        </p:nvSpPr>
        <p:spPr>
          <a:xfrm>
            <a:off x="7890225" y="180835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4" type="subTitle"/>
          </p:nvPr>
        </p:nvSpPr>
        <p:spPr>
          <a:xfrm>
            <a:off x="4200900" y="2235938"/>
            <a:ext cx="398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5" type="subTitle"/>
          </p:nvPr>
        </p:nvSpPr>
        <p:spPr>
          <a:xfrm>
            <a:off x="4200900" y="2658050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6" type="subTitle"/>
          </p:nvPr>
        </p:nvSpPr>
        <p:spPr>
          <a:xfrm>
            <a:off x="4200900" y="3081088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7" type="subTitle"/>
          </p:nvPr>
        </p:nvSpPr>
        <p:spPr>
          <a:xfrm>
            <a:off x="4200900" y="3526900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8" type="subTitle"/>
          </p:nvPr>
        </p:nvSpPr>
        <p:spPr>
          <a:xfrm>
            <a:off x="4200900" y="3941425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9" type="subTitle"/>
          </p:nvPr>
        </p:nvSpPr>
        <p:spPr>
          <a:xfrm>
            <a:off x="7890225" y="226910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3" type="subTitle"/>
          </p:nvPr>
        </p:nvSpPr>
        <p:spPr>
          <a:xfrm>
            <a:off x="7890225" y="269765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4" type="subTitle"/>
          </p:nvPr>
        </p:nvSpPr>
        <p:spPr>
          <a:xfrm>
            <a:off x="7890225" y="3121125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5" type="subTitle"/>
          </p:nvPr>
        </p:nvSpPr>
        <p:spPr>
          <a:xfrm>
            <a:off x="7890225" y="355475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6" type="subTitle"/>
          </p:nvPr>
        </p:nvSpPr>
        <p:spPr>
          <a:xfrm>
            <a:off x="7890225" y="3997138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4"/>
          <p:cNvCxnSpPr/>
          <p:nvPr/>
        </p:nvCxnSpPr>
        <p:spPr>
          <a:xfrm>
            <a:off x="557600" y="4878450"/>
            <a:ext cx="7701000" cy="0"/>
          </a:xfrm>
          <a:prstGeom prst="straightConnector1">
            <a:avLst/>
          </a:prstGeom>
          <a:noFill/>
          <a:ln cap="flat" cmpd="sng" w="9525">
            <a:solidFill>
              <a:srgbClr val="A2C4C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/>
          <p:cNvCxnSpPr/>
          <p:nvPr/>
        </p:nvCxnSpPr>
        <p:spPr>
          <a:xfrm>
            <a:off x="557600" y="1304975"/>
            <a:ext cx="8167800" cy="0"/>
          </a:xfrm>
          <a:prstGeom prst="straightConnector1">
            <a:avLst/>
          </a:prstGeom>
          <a:noFill/>
          <a:ln cap="flat" cmpd="sng" w="9525">
            <a:solidFill>
              <a:srgbClr val="A2C4C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" name="Google Shape;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/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" type="subTitle"/>
          </p:nvPr>
        </p:nvSpPr>
        <p:spPr>
          <a:xfrm>
            <a:off x="504300" y="772475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  <p:pic>
        <p:nvPicPr>
          <p:cNvPr id="46" name="Google Shape;46;p4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-14800" y="452950"/>
            <a:ext cx="548700" cy="39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Work Sans Light"/>
                <a:ea typeface="Work Sans Light"/>
                <a:cs typeface="Work Sans Light"/>
                <a:sym typeface="Work Sans Light"/>
              </a:rPr>
              <a:t>01</a:t>
            </a:r>
            <a:endParaRPr sz="24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683800" y="1274050"/>
            <a:ext cx="7847700" cy="3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36375" y="452950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4872"/>
            <a:ext cx="9144000" cy="44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0975" y="152925"/>
            <a:ext cx="164000" cy="1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 txBox="1"/>
          <p:nvPr>
            <p:ph idx="2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-14800" y="452950"/>
            <a:ext cx="548700" cy="39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Work Sans Light"/>
                <a:ea typeface="Work Sans Light"/>
                <a:cs typeface="Work Sans Light"/>
                <a:sym typeface="Work Sans Light"/>
              </a:rPr>
              <a:t>02</a:t>
            </a:r>
            <a:endParaRPr sz="24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9" name="Google Shape;59;p6"/>
          <p:cNvSpPr txBox="1"/>
          <p:nvPr>
            <p:ph idx="1" type="subTitle"/>
          </p:nvPr>
        </p:nvSpPr>
        <p:spPr>
          <a:xfrm>
            <a:off x="636375" y="452950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  <p:pic>
        <p:nvPicPr>
          <p:cNvPr id="60" name="Google Shape;6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4872"/>
            <a:ext cx="9144000" cy="44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/>
          <p:nvPr>
            <p:ph type="title"/>
          </p:nvPr>
        </p:nvSpPr>
        <p:spPr>
          <a:xfrm>
            <a:off x="683800" y="1274050"/>
            <a:ext cx="7847700" cy="3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2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  <p:pic>
        <p:nvPicPr>
          <p:cNvPr id="64" name="Google Shape;64;p6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0975" y="152925"/>
            <a:ext cx="164000" cy="1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1 1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-14800" y="452950"/>
            <a:ext cx="548700" cy="39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Work Sans Light"/>
                <a:ea typeface="Work Sans Light"/>
                <a:cs typeface="Work Sans Light"/>
                <a:sym typeface="Work Sans Light"/>
              </a:rPr>
              <a:t>03</a:t>
            </a:r>
            <a:endParaRPr sz="24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636375" y="452950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  <p:pic>
        <p:nvPicPr>
          <p:cNvPr id="69" name="Google Shape;6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4872"/>
            <a:ext cx="9144000" cy="44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/>
          <p:nvPr>
            <p:ph type="title"/>
          </p:nvPr>
        </p:nvSpPr>
        <p:spPr>
          <a:xfrm>
            <a:off x="683800" y="1274050"/>
            <a:ext cx="7847700" cy="3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2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  <p:pic>
        <p:nvPicPr>
          <p:cNvPr id="73" name="Google Shape;73;p7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0975" y="152925"/>
            <a:ext cx="164000" cy="1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400"/>
              <a:buFont typeface="Work Sans Medium"/>
              <a:buChar char="●"/>
              <a:defRPr sz="24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4872"/>
            <a:ext cx="9144000" cy="44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8"/>
          <p:cNvCxnSpPr/>
          <p:nvPr/>
        </p:nvCxnSpPr>
        <p:spPr>
          <a:xfrm>
            <a:off x="214275" y="561750"/>
            <a:ext cx="8167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" name="Google Shape;80;p8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2270900" y="-76200"/>
            <a:ext cx="1779000" cy="4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rgbClr val="00ADD8"/>
                </a:solidFill>
                <a:latin typeface="Work Sans Thin"/>
                <a:ea typeface="Work Sans Thin"/>
                <a:cs typeface="Work Sans Thin"/>
                <a:sym typeface="Work Sans Thin"/>
              </a:rPr>
              <a:t>{</a:t>
            </a:r>
            <a:endParaRPr sz="30000">
              <a:solidFill>
                <a:srgbClr val="00ADD8"/>
              </a:solidFill>
              <a:latin typeface="Work Sans Thin"/>
              <a:ea typeface="Work Sans Thin"/>
              <a:cs typeface="Work Sans Thin"/>
              <a:sym typeface="Work Sans Thin"/>
            </a:endParaRPr>
          </a:p>
        </p:txBody>
      </p:sp>
      <p:sp>
        <p:nvSpPr>
          <p:cNvPr id="82" name="Google Shape;82;p8"/>
          <p:cNvSpPr txBox="1"/>
          <p:nvPr>
            <p:ph idx="2" type="title"/>
          </p:nvPr>
        </p:nvSpPr>
        <p:spPr>
          <a:xfrm>
            <a:off x="138075" y="2364663"/>
            <a:ext cx="20901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SemiBold"/>
              <a:buChar char="●"/>
              <a:defRPr sz="1800">
                <a:solidFill>
                  <a:srgbClr val="00ADD8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3" type="title"/>
          </p:nvPr>
        </p:nvSpPr>
        <p:spPr>
          <a:xfrm>
            <a:off x="3406100" y="1083588"/>
            <a:ext cx="5109600" cy="30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99999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99999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99999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99999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99999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99999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99999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99999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1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9"/>
          <p:cNvSpPr txBox="1"/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400"/>
              <a:buFont typeface="Work Sans Medium"/>
              <a:buChar char="●"/>
              <a:defRPr sz="24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88" name="Google Shape;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4872"/>
            <a:ext cx="9144000" cy="44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9"/>
          <p:cNvCxnSpPr/>
          <p:nvPr/>
        </p:nvCxnSpPr>
        <p:spPr>
          <a:xfrm>
            <a:off x="214275" y="561750"/>
            <a:ext cx="8167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9"/>
          <p:cNvSpPr txBox="1"/>
          <p:nvPr>
            <p:ph idx="1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92" name="Google Shape;92;p9"/>
          <p:cNvSpPr/>
          <p:nvPr/>
        </p:nvSpPr>
        <p:spPr>
          <a:xfrm>
            <a:off x="246275" y="1024675"/>
            <a:ext cx="5284200" cy="3447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" name="Google Shape;93;p9"/>
          <p:cNvSpPr txBox="1"/>
          <p:nvPr>
            <p:ph idx="2" type="body"/>
          </p:nvPr>
        </p:nvSpPr>
        <p:spPr>
          <a:xfrm>
            <a:off x="349525" y="1147051"/>
            <a:ext cx="49257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  <a:defRPr sz="1800"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○"/>
              <a:defRPr sz="18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■"/>
              <a:defRPr sz="18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  <a:defRPr sz="18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○"/>
              <a:defRPr sz="18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■"/>
              <a:defRPr sz="18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  <a:defRPr sz="18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○"/>
              <a:defRPr sz="18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■"/>
              <a:defRPr sz="18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cxnSp>
        <p:nvCxnSpPr>
          <p:cNvPr id="94" name="Google Shape;94;p9"/>
          <p:cNvCxnSpPr/>
          <p:nvPr/>
        </p:nvCxnSpPr>
        <p:spPr>
          <a:xfrm>
            <a:off x="5755250" y="1024675"/>
            <a:ext cx="2626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/>
          <p:cNvCxnSpPr/>
          <p:nvPr/>
        </p:nvCxnSpPr>
        <p:spPr>
          <a:xfrm>
            <a:off x="5755250" y="4472575"/>
            <a:ext cx="2626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9"/>
          <p:cNvSpPr txBox="1"/>
          <p:nvPr>
            <p:ph idx="3" type="body"/>
          </p:nvPr>
        </p:nvSpPr>
        <p:spPr>
          <a:xfrm>
            <a:off x="246275" y="561739"/>
            <a:ext cx="48462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 Medium"/>
              <a:buChar char="●"/>
              <a:defRPr sz="1800">
                <a:solidFill>
                  <a:srgbClr val="00AD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 Medium"/>
              <a:buChar char="○"/>
              <a:defRPr sz="1800">
                <a:solidFill>
                  <a:srgbClr val="00AD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429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 Medium"/>
              <a:buChar char="■"/>
              <a:defRPr sz="1800">
                <a:solidFill>
                  <a:srgbClr val="00AD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429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 Medium"/>
              <a:buChar char="●"/>
              <a:defRPr sz="1800">
                <a:solidFill>
                  <a:srgbClr val="00AD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429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 Medium"/>
              <a:buChar char="○"/>
              <a:defRPr sz="1800">
                <a:solidFill>
                  <a:srgbClr val="00AD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429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 Medium"/>
              <a:buChar char="■"/>
              <a:defRPr sz="1800">
                <a:solidFill>
                  <a:srgbClr val="00AD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429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 Medium"/>
              <a:buChar char="●"/>
              <a:defRPr sz="1800">
                <a:solidFill>
                  <a:srgbClr val="00AD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429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 Medium"/>
              <a:buChar char="○"/>
              <a:defRPr sz="1800">
                <a:solidFill>
                  <a:srgbClr val="00AD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429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Roboto Medium"/>
              <a:buChar char="■"/>
              <a:defRPr sz="1800">
                <a:solidFill>
                  <a:srgbClr val="00AD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4" type="title"/>
          </p:nvPr>
        </p:nvSpPr>
        <p:spPr>
          <a:xfrm>
            <a:off x="5755250" y="1319324"/>
            <a:ext cx="2760600" cy="27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9pPr>
          </a:lstStyle>
          <a:p/>
        </p:txBody>
      </p:sp>
      <p:pic>
        <p:nvPicPr>
          <p:cNvPr id="98" name="Google Shape;98;p9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 1">
  <p:cSld name="ONE_COLUMN_TEXT_1"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0"/>
          <p:cNvSpPr txBox="1"/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400"/>
              <a:buFont typeface="Work Sans Medium"/>
              <a:buChar char="●"/>
              <a:defRPr sz="24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02" name="Google Shape;10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4872"/>
            <a:ext cx="9144000" cy="44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0"/>
          <p:cNvCxnSpPr/>
          <p:nvPr/>
        </p:nvCxnSpPr>
        <p:spPr>
          <a:xfrm>
            <a:off x="214275" y="561750"/>
            <a:ext cx="8167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0"/>
          <p:cNvSpPr txBox="1"/>
          <p:nvPr>
            <p:ph idx="1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2" type="body"/>
          </p:nvPr>
        </p:nvSpPr>
        <p:spPr>
          <a:xfrm>
            <a:off x="214450" y="646025"/>
            <a:ext cx="81678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07" name="Google Shape;107;p10"/>
          <p:cNvSpPr txBox="1"/>
          <p:nvPr>
            <p:ph idx="3" type="title"/>
          </p:nvPr>
        </p:nvSpPr>
        <p:spPr>
          <a:xfrm>
            <a:off x="246275" y="4064600"/>
            <a:ext cx="776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DD8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cxnSp>
        <p:nvCxnSpPr>
          <p:cNvPr id="108" name="Google Shape;108;p10"/>
          <p:cNvCxnSpPr/>
          <p:nvPr/>
        </p:nvCxnSpPr>
        <p:spPr>
          <a:xfrm>
            <a:off x="246275" y="4060875"/>
            <a:ext cx="8056500" cy="0"/>
          </a:xfrm>
          <a:prstGeom prst="straightConnector1">
            <a:avLst/>
          </a:prstGeom>
          <a:noFill/>
          <a:ln cap="flat" cmpd="sng" w="9525">
            <a:solidFill>
              <a:srgbClr val="55555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10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52400" y="1673650"/>
            <a:ext cx="8839200" cy="12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 STRINGS STRINGS...</a:t>
            </a:r>
            <a:endParaRPr/>
          </a:p>
        </p:txBody>
      </p:sp>
      <p:sp>
        <p:nvSpPr>
          <p:cNvPr id="161" name="Google Shape;161;p17"/>
          <p:cNvSpPr txBox="1"/>
          <p:nvPr>
            <p:ph idx="1" type="subTitle"/>
          </p:nvPr>
        </p:nvSpPr>
        <p:spPr>
          <a:xfrm>
            <a:off x="2687688" y="871288"/>
            <a:ext cx="37686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SHEFFIELD, UK - 5th DECEMBER 2019</a:t>
            </a:r>
            <a:endParaRPr/>
          </a:p>
        </p:txBody>
      </p:sp>
      <p:sp>
        <p:nvSpPr>
          <p:cNvPr id="162" name="Google Shape;162;p17"/>
          <p:cNvSpPr txBox="1"/>
          <p:nvPr>
            <p:ph idx="2" type="subTitle"/>
          </p:nvPr>
        </p:nvSpPr>
        <p:spPr>
          <a:xfrm>
            <a:off x="3117900" y="3470450"/>
            <a:ext cx="2908200" cy="1031100"/>
          </a:xfrm>
          <a:prstGeom prst="rect">
            <a:avLst/>
          </a:prstGeom>
          <a:solidFill>
            <a:srgbClr val="76A5A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JACK ADAMS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 Account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jack.adams@uaccount.uk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EXAMPLE - copy()</a:t>
            </a:r>
            <a:endParaRPr/>
          </a:p>
        </p:txBody>
      </p:sp>
      <p:sp>
        <p:nvSpPr>
          <p:cNvPr id="230" name="Google Shape;230;p26"/>
          <p:cNvSpPr txBox="1"/>
          <p:nvPr>
            <p:ph idx="1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834000" y="847600"/>
            <a:ext cx="74760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func buildRandomString(n int) string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buf := make([]byte, n*len(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randomChar()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count := 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for i := 0; i &lt; n; i++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count += copy(buf[count:],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randomChar()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return string(buf)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848775" y="2607575"/>
            <a:ext cx="73779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know the resulting length of the string you’re building this is by far the most efficient.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In most cases using the naive + / += operators is absolutely fine, but if you’re building complex strings then definitely consider the performance impact of doing this.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Does your string need to be a “string” or can it by a byte array/buffer?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GO’s string.Builder() is a safe way to handle string manipulation but it’s not the most efficient by a long way.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8" name="Google Shape;238;p27"/>
          <p:cNvSpPr txBox="1"/>
          <p:nvPr>
            <p:ph idx="1" type="subTitle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In most cases using the naive + / += operators is absolutely fine, but if you’re building complex strings then definitely consider the performance impact of doing this.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Does your string need to be a string or can it by a byte array/buffer?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GO’s string.Builder() is a safe way to handle string manipulation but it’s not the most efficient by a long way.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4" name="Google Shape;244;p28"/>
          <p:cNvSpPr txBox="1"/>
          <p:nvPr>
            <p:ph idx="1" type="subTitle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Concatenation </a:t>
            </a: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You’re probably used to using substring() (or an </a:t>
            </a:r>
            <a:r>
              <a:rPr lang="en" sz="1400">
                <a:solidFill>
                  <a:schemeClr val="lt1"/>
                </a:solidFill>
              </a:rPr>
              <a:t>equivalent</a:t>
            </a:r>
            <a:r>
              <a:rPr lang="en" sz="1400">
                <a:solidFill>
                  <a:schemeClr val="lt1"/>
                </a:solidFill>
              </a:rPr>
              <a:t>)... why wouldn’t you? Well there’s no need for substring, you can simply use slices instead. Convert your string to a rune array (because you should always think about special characters!) and grab the </a:t>
            </a:r>
            <a:r>
              <a:rPr lang="en" sz="1400">
                <a:solidFill>
                  <a:schemeClr val="lt1"/>
                </a:solidFill>
              </a:rPr>
              <a:t>indices</a:t>
            </a:r>
            <a:r>
              <a:rPr lang="en" sz="1400">
                <a:solidFill>
                  <a:schemeClr val="lt1"/>
                </a:solidFill>
              </a:rPr>
              <a:t> you need!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Oddly enough, if you want to remove this substring and keep the rest of the string the easiest way is to use strings.Replace(yourString, “search”, “”, -1)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If you need to find a substring occurence and grab from there then you can use strings.Index()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Despite not having substring() GO’s strings implementation has most of the functions you’d expect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50" name="Google Shape;250;p29"/>
          <p:cNvSpPr txBox="1"/>
          <p:nvPr>
            <p:ph idx="1" type="subTitle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Substring(), where is it?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If you’re working with strings it’s important to consider them as a chain (or array) of bytes.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Strings are IMMUTABLE, if you’re manipulating them heavily do it in their `[]byte` “form” and convert back to `string` when you’re done. Don’t keep creating new strings when you can just manipulate the same object...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If you’re not manipulating them then `string` is more efficient (e.g. smaller) than `[]byte` as it is immutable and so it does not need to store ‘capacity’.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56" name="Google Shape;256;p30"/>
          <p:cNvSpPr txBox="1"/>
          <p:nvPr>
            <p:ph idx="1" type="subTitle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>
            <a:hlinkClick/>
          </p:cNvPr>
          <p:cNvSpPr txBox="1"/>
          <p:nvPr>
            <p:ph idx="2" type="subTitle"/>
          </p:nvPr>
        </p:nvSpPr>
        <p:spPr>
          <a:xfrm>
            <a:off x="4200900" y="1808350"/>
            <a:ext cx="39888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168" name="Google Shape;168;p18"/>
          <p:cNvSpPr txBox="1"/>
          <p:nvPr>
            <p:ph idx="3" type="subTitle"/>
          </p:nvPr>
        </p:nvSpPr>
        <p:spPr>
          <a:xfrm>
            <a:off x="7890225" y="1808350"/>
            <a:ext cx="582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9" name="Google Shape;169;p18">
            <a:hlinkClick/>
          </p:cNvPr>
          <p:cNvSpPr txBox="1"/>
          <p:nvPr>
            <p:ph idx="4" type="subTitle"/>
          </p:nvPr>
        </p:nvSpPr>
        <p:spPr>
          <a:xfrm>
            <a:off x="4200900" y="2235938"/>
            <a:ext cx="3988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talk about strings?</a:t>
            </a:r>
            <a:endParaRPr/>
          </a:p>
        </p:txBody>
      </p:sp>
      <p:sp>
        <p:nvSpPr>
          <p:cNvPr id="170" name="Google Shape;170;p18"/>
          <p:cNvSpPr txBox="1"/>
          <p:nvPr>
            <p:ph idx="5" type="subTitle"/>
          </p:nvPr>
        </p:nvSpPr>
        <p:spPr>
          <a:xfrm>
            <a:off x="4200900" y="2658050"/>
            <a:ext cx="39888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Concatenation, easy right?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 txBox="1"/>
          <p:nvPr>
            <p:ph idx="6" type="subTitle"/>
          </p:nvPr>
        </p:nvSpPr>
        <p:spPr>
          <a:xfrm>
            <a:off x="4200900" y="3081088"/>
            <a:ext cx="39888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substring(), where is it?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 txBox="1"/>
          <p:nvPr>
            <p:ph idx="7" type="subTitle"/>
          </p:nvPr>
        </p:nvSpPr>
        <p:spPr>
          <a:xfrm>
            <a:off x="4200900" y="3526900"/>
            <a:ext cx="39888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Conclusions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>
            <p:ph idx="9" type="subTitle"/>
          </p:nvPr>
        </p:nvSpPr>
        <p:spPr>
          <a:xfrm>
            <a:off x="7890225" y="2269100"/>
            <a:ext cx="582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" name="Google Shape;174;p18"/>
          <p:cNvSpPr txBox="1"/>
          <p:nvPr>
            <p:ph idx="13" type="subTitle"/>
          </p:nvPr>
        </p:nvSpPr>
        <p:spPr>
          <a:xfrm>
            <a:off x="7890225" y="2697650"/>
            <a:ext cx="582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5" name="Google Shape;175;p18"/>
          <p:cNvSpPr txBox="1"/>
          <p:nvPr>
            <p:ph idx="14" type="subTitle"/>
          </p:nvPr>
        </p:nvSpPr>
        <p:spPr>
          <a:xfrm>
            <a:off x="7890225" y="3121125"/>
            <a:ext cx="582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6" name="Google Shape;176;p18"/>
          <p:cNvSpPr txBox="1"/>
          <p:nvPr>
            <p:ph idx="15" type="subTitle"/>
          </p:nvPr>
        </p:nvSpPr>
        <p:spPr>
          <a:xfrm>
            <a:off x="7890225" y="3554750"/>
            <a:ext cx="582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Developer for ~10 years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Using Go sporadically for ~18 months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LAST MINUTE - Again...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Get in touch: jack.adams@uaccount.uk</a:t>
            </a:r>
            <a:endParaRPr sz="1400"/>
          </a:p>
        </p:txBody>
      </p:sp>
      <p:sp>
        <p:nvSpPr>
          <p:cNvPr id="182" name="Google Shape;182;p19"/>
          <p:cNvSpPr txBox="1"/>
          <p:nvPr>
            <p:ph idx="1" type="subTitle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Interacting with strings is surely one of the most common tasks we do as programmers…</a:t>
            </a:r>
            <a:br>
              <a:rPr lang="en" sz="1400"/>
            </a:br>
            <a:r>
              <a:rPr lang="en" sz="1400"/>
              <a:t>(I’d find some statistics, but if they exist I’m quite sure they’ll be boring and </a:t>
            </a:r>
            <a:r>
              <a:rPr lang="en" sz="1400"/>
              <a:t>anecdotal</a:t>
            </a:r>
            <a:r>
              <a:rPr lang="en" sz="1400"/>
              <a:t>).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Most of us are used to having string manipulation abstracted from us by the programming language we’re using.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In GO strings are immutable.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It’s easy to accidentally trip up when assuming string manipulation is efficient…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For example...</a:t>
            </a:r>
            <a:endParaRPr sz="1400"/>
          </a:p>
        </p:txBody>
      </p:sp>
      <p:sp>
        <p:nvSpPr>
          <p:cNvPr id="188" name="Google Shape;188;p20"/>
          <p:cNvSpPr txBox="1"/>
          <p:nvPr>
            <p:ph idx="1" type="subTitle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talk about strings?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One of the most common tasks is concatenation. Joining one string to another sounds very simple, what could go wrong?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Let’s look at the most common option, used in many languages without incident the trusted + and += which seems like an airtight method for appending one string to another right? WRONG!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Remember, strings are immutable, so “each time a string is assigned to a variable a new address is assigned in memory to represent the new value.”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This is absolutely fine when you’re doing something trivial like: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url := baseUrl + “/some/link”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b</a:t>
            </a:r>
            <a:r>
              <a:rPr lang="en" sz="1400">
                <a:solidFill>
                  <a:schemeClr val="lt1"/>
                </a:solidFill>
              </a:rPr>
              <a:t>ut not fine if you’re building a random string for encryption or to generate a UUID (why you would write this yourself is your problem).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 </a:t>
            </a:r>
            <a:endParaRPr sz="2400"/>
          </a:p>
        </p:txBody>
      </p:sp>
      <p:sp>
        <p:nvSpPr>
          <p:cNvPr id="194" name="Google Shape;194;p21"/>
          <p:cNvSpPr txBox="1"/>
          <p:nvPr>
            <p:ph idx="1" type="subTitle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Concatenation, easy right?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EXAMPLE - Iterating Naive Concatenation</a:t>
            </a:r>
            <a:endParaRPr/>
          </a:p>
        </p:txBody>
      </p:sp>
      <p:sp>
        <p:nvSpPr>
          <p:cNvPr id="200" name="Google Shape;200;p22"/>
          <p:cNvSpPr txBox="1"/>
          <p:nvPr>
            <p:ph idx="1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834000" y="847600"/>
            <a:ext cx="74760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func buildRandomString(n int) string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s:= “”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for i := 0; i &lt; n; i++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 += randomChar();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return 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848775" y="2607575"/>
            <a:ext cx="73779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as `n` gets larger to the performance of this function?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Yeh, it gets slower and more memory intensive.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There are myriad other ways of concatenating strings, especially if you think of a string as an array of bytes instead of a primitive type. This opens up several possibilities but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Creating a bytes buffer and using `writeString()`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Using `join()` on an array of strings or bytes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Using `copy()` on a byte array (with caveats)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What about `strings.Builder`?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It’s safe… but crap.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08" name="Google Shape;208;p23"/>
          <p:cNvSpPr txBox="1"/>
          <p:nvPr>
            <p:ph idx="1" type="subTitle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else is there?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EXAMPLE - bytes.Buffer</a:t>
            </a:r>
            <a:endParaRPr/>
          </a:p>
        </p:txBody>
      </p:sp>
      <p:sp>
        <p:nvSpPr>
          <p:cNvPr id="214" name="Google Shape;214;p24"/>
          <p:cNvSpPr txBox="1"/>
          <p:nvPr>
            <p:ph idx="1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834000" y="847600"/>
            <a:ext cx="74760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unc buildRandomString(n int) string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var buffer bytes.Buffer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for i := 0; i &lt; 1000; i++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buffer.WriteString(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randomChar()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eturn buffer.String()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848775" y="2607575"/>
            <a:ext cx="73779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don’t know the length of the string you’re creating this is arguably the best option.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EXAMPLE - string.Join</a:t>
            </a:r>
            <a:endParaRPr/>
          </a:p>
        </p:txBody>
      </p:sp>
      <p:sp>
        <p:nvSpPr>
          <p:cNvPr id="222" name="Google Shape;222;p25"/>
          <p:cNvSpPr txBox="1"/>
          <p:nvPr>
            <p:ph idx="1" type="subTitle"/>
          </p:nvPr>
        </p:nvSpPr>
        <p:spPr>
          <a:xfrm>
            <a:off x="182425" y="4742625"/>
            <a:ext cx="3780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834000" y="847600"/>
            <a:ext cx="74760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func buildRandomString(n int) string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 := []string{}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for i := 0; i &lt; 1000; i++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 = append(s,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randomChar()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strings.Join(s, "")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848775" y="2607575"/>
            <a:ext cx="73779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Arguably the best readability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 Templ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